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2.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2.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2.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2.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2.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832104" y="4553712"/>
            <a:ext cx="12984480" cy="1417320"/>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This presentation explores an advanced software tool aimed at eradicating malaria in Africa. It highlights the software's technological features, such as data analytics and predictive modeling, while assessing its impact on healthcare systems and its potential to enhance disease management strategies. By leveraging modern technology, this software intends to significantly reduce malaria incidence and improve public health outcomes.</a:t>
            </a:r>
            <a:endParaRPr lang="en-US" sz="1850" dirty="0"/>
          </a:p>
        </p:txBody>
      </p:sp>
      <p:sp>
        <p:nvSpPr>
          <p:cNvPr id="5" name="Text 1"/>
          <p:cNvSpPr/>
          <p:nvPr/>
        </p:nvSpPr>
        <p:spPr>
          <a:xfrm>
            <a:off x="832104" y="2011680"/>
            <a:ext cx="12984480" cy="2286000"/>
          </a:xfrm>
          <a:prstGeom prst="rect">
            <a:avLst/>
          </a:prstGeom>
          <a:noFill/>
          <a:ln/>
        </p:spPr>
        <p:txBody>
          <a:bodyPr wrap="square" lIns="0" tIns="0" rIns="0" bIns="0" rtlCol="0" anchor="ctr"/>
          <a:lstStyle/>
          <a:p>
            <a:pPr algn="l" indent="0" marL="0">
              <a:lnSpc>
                <a:spcPts val="8970"/>
              </a:lnSpc>
              <a:buNone/>
            </a:pPr>
            <a:r>
              <a:rPr lang="en-US" sz="6410" dirty="0">
                <a:solidFill>
                  <a:srgbClr val="011C2A"/>
                </a:solidFill>
                <a:latin typeface="思源黑体-思源黑体-Bold" pitchFamily="34" charset="0"/>
                <a:ea typeface="思源黑体-思源黑体-Bold" pitchFamily="34" charset="-122"/>
                <a:cs typeface="思源黑体-思源黑体-Bold" pitchFamily="34" charset="-120"/>
              </a:rPr>
              <a:t>Innovative Software Solution for Malaria Eradication</a:t>
            </a:r>
            <a:endParaRPr lang="en-US" sz="64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9957816" y="1837944"/>
            <a:ext cx="3547872" cy="3547872"/>
          </a:xfrm>
          <a:prstGeom prst="rect">
            <a:avLst/>
          </a:prstGeom>
        </p:spPr>
      </p:pic>
      <p:sp>
        <p:nvSpPr>
          <p:cNvPr id="5" name="Text 0"/>
          <p:cNvSpPr/>
          <p:nvPr/>
        </p:nvSpPr>
        <p:spPr>
          <a:xfrm>
            <a:off x="9656064" y="3255264"/>
            <a:ext cx="4142232" cy="713232"/>
          </a:xfrm>
          <a:prstGeom prst="rect">
            <a:avLst/>
          </a:prstGeom>
          <a:noFill/>
          <a:ln/>
        </p:spPr>
        <p:txBody>
          <a:bodyPr wrap="none" lIns="0" tIns="0" rIns="0" bIns="0" rtlCol="0" anchor="ctr"/>
          <a:lstStyle/>
          <a:p>
            <a:pPr algn="ctr" indent="0" marL="0">
              <a:lnSpc>
                <a:spcPts val="5570"/>
              </a:lnSpc>
              <a:buNone/>
            </a:pPr>
            <a:r>
              <a:rPr lang="en-US" sz="4640" dirty="0">
                <a:solidFill>
                  <a:srgbClr val="03141C"/>
                </a:solidFill>
                <a:latin typeface="Arial-Regular" pitchFamily="34" charset="0"/>
                <a:ea typeface="Arial-Regular" pitchFamily="34" charset="-122"/>
                <a:cs typeface="Arial-Regular" pitchFamily="34" charset="-120"/>
              </a:rPr>
              <a:t>Children and Pregnant Women</a:t>
            </a:r>
            <a:endParaRPr lang="en-US" sz="4640" dirty="0"/>
          </a:p>
        </p:txBody>
      </p:sp>
      <p:pic>
        <p:nvPicPr>
          <p:cNvPr id="6" name="Image 3" descr="preencoded.png">    </p:cNvPr>
          <p:cNvPicPr>
            <a:picLocks noChangeAspect="1"/>
          </p:cNvPicPr>
          <p:nvPr/>
        </p:nvPicPr>
        <p:blipFill>
          <a:blip r:embed="rId4"/>
          <a:stretch>
            <a:fillRect/>
          </a:stretch>
        </p:blipFill>
        <p:spPr>
          <a:xfrm>
            <a:off x="5550408" y="1837944"/>
            <a:ext cx="3547872" cy="3547872"/>
          </a:xfrm>
          <a:prstGeom prst="rect">
            <a:avLst/>
          </a:prstGeom>
        </p:spPr>
      </p:pic>
      <p:sp>
        <p:nvSpPr>
          <p:cNvPr id="7" name="Text 1"/>
          <p:cNvSpPr/>
          <p:nvPr/>
        </p:nvSpPr>
        <p:spPr>
          <a:xfrm>
            <a:off x="6720840" y="3255264"/>
            <a:ext cx="1197864" cy="713232"/>
          </a:xfrm>
          <a:prstGeom prst="rect">
            <a:avLst/>
          </a:prstGeom>
          <a:noFill/>
          <a:ln/>
        </p:spPr>
        <p:txBody>
          <a:bodyPr wrap="none" lIns="0" tIns="0" rIns="0" bIns="0" rtlCol="0" anchor="ctr"/>
          <a:lstStyle/>
          <a:p>
            <a:pPr algn="ctr" indent="0" marL="0">
              <a:lnSpc>
                <a:spcPts val="5570"/>
              </a:lnSpc>
              <a:buNone/>
            </a:pPr>
            <a:r>
              <a:rPr lang="en-US" sz="4640" dirty="0">
                <a:solidFill>
                  <a:srgbClr val="03141C"/>
                </a:solidFill>
                <a:latin typeface="Arial-Regular" pitchFamily="34" charset="0"/>
                <a:ea typeface="Arial-Regular" pitchFamily="34" charset="-122"/>
                <a:cs typeface="Arial-Regular" pitchFamily="34" charset="-120"/>
              </a:rPr>
              <a:t>95%</a:t>
            </a:r>
            <a:endParaRPr lang="en-US" sz="4640" dirty="0"/>
          </a:p>
        </p:txBody>
      </p:sp>
      <p:pic>
        <p:nvPicPr>
          <p:cNvPr id="8" name="Image 4" descr="preencoded.png">    </p:cNvPr>
          <p:cNvPicPr>
            <a:picLocks noChangeAspect="1"/>
          </p:cNvPicPr>
          <p:nvPr/>
        </p:nvPicPr>
        <p:blipFill>
          <a:blip r:embed="rId5"/>
          <a:stretch>
            <a:fillRect/>
          </a:stretch>
        </p:blipFill>
        <p:spPr>
          <a:xfrm>
            <a:off x="1143000" y="1837944"/>
            <a:ext cx="3547872" cy="3547872"/>
          </a:xfrm>
          <a:prstGeom prst="rect">
            <a:avLst/>
          </a:prstGeom>
        </p:spPr>
      </p:pic>
      <p:sp>
        <p:nvSpPr>
          <p:cNvPr id="9" name="Text 2"/>
          <p:cNvSpPr/>
          <p:nvPr/>
        </p:nvSpPr>
        <p:spPr>
          <a:xfrm>
            <a:off x="1490472" y="3255264"/>
            <a:ext cx="2852928" cy="713232"/>
          </a:xfrm>
          <a:prstGeom prst="rect">
            <a:avLst/>
          </a:prstGeom>
          <a:noFill/>
          <a:ln/>
        </p:spPr>
        <p:txBody>
          <a:bodyPr wrap="none" lIns="0" tIns="0" rIns="0" bIns="0" rtlCol="0" anchor="ctr"/>
          <a:lstStyle/>
          <a:p>
            <a:pPr algn="ctr" indent="0" marL="0">
              <a:lnSpc>
                <a:spcPts val="5570"/>
              </a:lnSpc>
              <a:buNone/>
            </a:pPr>
            <a:r>
              <a:rPr lang="en-US" sz="4640" dirty="0">
                <a:solidFill>
                  <a:srgbClr val="03141C"/>
                </a:solidFill>
                <a:latin typeface="Arial-Regular" pitchFamily="34" charset="0"/>
                <a:ea typeface="Arial-Regular" pitchFamily="34" charset="-122"/>
                <a:cs typeface="Arial-Regular" pitchFamily="34" charset="-120"/>
              </a:rPr>
              <a:t>241 million</a:t>
            </a:r>
            <a:endParaRPr lang="en-US" sz="4640" dirty="0"/>
          </a:p>
        </p:txBody>
      </p:sp>
      <p:sp>
        <p:nvSpPr>
          <p:cNvPr id="10" name="Text 3"/>
          <p:cNvSpPr/>
          <p:nvPr/>
        </p:nvSpPr>
        <p:spPr>
          <a:xfrm>
            <a:off x="841248" y="6163056"/>
            <a:ext cx="4142232" cy="713232"/>
          </a:xfrm>
          <a:prstGeom prst="rect">
            <a:avLst/>
          </a:prstGeom>
          <a:noFill/>
          <a:ln/>
        </p:spPr>
        <p:txBody>
          <a:bodyPr wrap="square" lIns="0" tIns="0" rIns="0" bIns="0" rtlCol="0" anchor="ctr"/>
          <a:lstStyle/>
          <a:p>
            <a:pPr algn="ct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In 2021, there were an estimated 241 million cases of malaria worldwide.</a:t>
            </a:r>
            <a:endParaRPr lang="en-US" sz="1850" dirty="0"/>
          </a:p>
        </p:txBody>
      </p:sp>
      <p:sp>
        <p:nvSpPr>
          <p:cNvPr id="11" name="Text 4"/>
          <p:cNvSpPr/>
          <p:nvPr/>
        </p:nvSpPr>
        <p:spPr>
          <a:xfrm>
            <a:off x="9656064" y="5614416"/>
            <a:ext cx="4142232" cy="420624"/>
          </a:xfrm>
          <a:prstGeom prst="rect">
            <a:avLst/>
          </a:prstGeom>
          <a:noFill/>
          <a:ln/>
        </p:spPr>
        <p:txBody>
          <a:bodyPr wrap="none" lIns="0" tIns="0" rIns="0" bIns="0" rtlCol="0" anchor="ctr"/>
          <a:lstStyle/>
          <a:p>
            <a:pPr algn="ct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Vulnerable Populations</a:t>
            </a:r>
            <a:endParaRPr lang="en-US" sz="2320" dirty="0"/>
          </a:p>
        </p:txBody>
      </p:sp>
      <p:sp>
        <p:nvSpPr>
          <p:cNvPr id="12" name="Text 5"/>
          <p:cNvSpPr/>
          <p:nvPr/>
        </p:nvSpPr>
        <p:spPr>
          <a:xfrm>
            <a:off x="9656064" y="6163056"/>
            <a:ext cx="4142232" cy="1069848"/>
          </a:xfrm>
          <a:prstGeom prst="rect">
            <a:avLst/>
          </a:prstGeom>
          <a:noFill/>
          <a:ln/>
        </p:spPr>
        <p:txBody>
          <a:bodyPr wrap="square" lIns="0" tIns="0" rIns="0" bIns="0" rtlCol="0" anchor="ctr"/>
          <a:lstStyle/>
          <a:p>
            <a:pPr algn="ct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Malaria disproportionately affects vulnerable populations, particularly children and pregnant women.</a:t>
            </a:r>
            <a:endParaRPr lang="en-US" sz="1850" dirty="0"/>
          </a:p>
        </p:txBody>
      </p:sp>
      <p:sp>
        <p:nvSpPr>
          <p:cNvPr id="13" name="Text 6"/>
          <p:cNvSpPr/>
          <p:nvPr/>
        </p:nvSpPr>
        <p:spPr>
          <a:xfrm>
            <a:off x="832104" y="731520"/>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Introduction to Malaria</a:t>
            </a:r>
            <a:endParaRPr lang="en-US" sz="4640" dirty="0"/>
          </a:p>
        </p:txBody>
      </p:sp>
      <p:sp>
        <p:nvSpPr>
          <p:cNvPr id="14" name="Text 7"/>
          <p:cNvSpPr/>
          <p:nvPr/>
        </p:nvSpPr>
        <p:spPr>
          <a:xfrm>
            <a:off x="5248656" y="6163056"/>
            <a:ext cx="4142232" cy="1069848"/>
          </a:xfrm>
          <a:prstGeom prst="rect">
            <a:avLst/>
          </a:prstGeom>
          <a:noFill/>
          <a:ln/>
        </p:spPr>
        <p:txBody>
          <a:bodyPr wrap="square" lIns="0" tIns="0" rIns="0" bIns="0" rtlCol="0" anchor="ctr"/>
          <a:lstStyle/>
          <a:p>
            <a:pPr algn="ct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Africa accounted for 95% of these cases, highlighting the urgent need for effective interventions.</a:t>
            </a:r>
            <a:endParaRPr lang="en-US" sz="1850" dirty="0"/>
          </a:p>
        </p:txBody>
      </p:sp>
      <p:sp>
        <p:nvSpPr>
          <p:cNvPr id="15" name="Text 8"/>
          <p:cNvSpPr/>
          <p:nvPr/>
        </p:nvSpPr>
        <p:spPr>
          <a:xfrm>
            <a:off x="5248656" y="5614416"/>
            <a:ext cx="4142232" cy="420624"/>
          </a:xfrm>
          <a:prstGeom prst="rect">
            <a:avLst/>
          </a:prstGeom>
          <a:noFill/>
          <a:ln/>
        </p:spPr>
        <p:txBody>
          <a:bodyPr wrap="none" lIns="0" tIns="0" rIns="0" bIns="0" rtlCol="0" anchor="ctr"/>
          <a:lstStyle/>
          <a:p>
            <a:pPr algn="ct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African Cases</a:t>
            </a:r>
            <a:endParaRPr lang="en-US" sz="2320" dirty="0"/>
          </a:p>
        </p:txBody>
      </p:sp>
      <p:sp>
        <p:nvSpPr>
          <p:cNvPr id="16" name="Text 9"/>
          <p:cNvSpPr/>
          <p:nvPr/>
        </p:nvSpPr>
        <p:spPr>
          <a:xfrm>
            <a:off x="841248" y="5614416"/>
            <a:ext cx="4142232" cy="420624"/>
          </a:xfrm>
          <a:prstGeom prst="rect">
            <a:avLst/>
          </a:prstGeom>
          <a:noFill/>
          <a:ln/>
        </p:spPr>
        <p:txBody>
          <a:bodyPr wrap="none" lIns="0" tIns="0" rIns="0" bIns="0" rtlCol="0" anchor="ctr"/>
          <a:lstStyle/>
          <a:p>
            <a:pPr algn="ct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Global Cases</a:t>
            </a:r>
            <a:endParaRPr lang="en-US" sz="23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970264"/>
          </a:xfrm>
          <a:prstGeom prst="rect">
            <a:avLst/>
          </a:prstGeom>
        </p:spPr>
      </p:pic>
      <p:pic>
        <p:nvPicPr>
          <p:cNvPr id="3" name="Image 1" descr="preencoded.png">    </p:cNvPr>
          <p:cNvPicPr>
            <a:picLocks noChangeAspect="1"/>
          </p:cNvPicPr>
          <p:nvPr/>
        </p:nvPicPr>
        <p:blipFill>
          <a:blip r:embed="rId2"/>
          <a:stretch>
            <a:fillRect/>
          </a:stretch>
        </p:blipFill>
        <p:spPr>
          <a:xfrm>
            <a:off x="5047488" y="3246120"/>
            <a:ext cx="4544568" cy="4544568"/>
          </a:xfrm>
          <a:prstGeom prst="rect">
            <a:avLst/>
          </a:prstGeom>
        </p:spPr>
      </p:pic>
      <p:pic>
        <p:nvPicPr>
          <p:cNvPr id="4" name="Image 2" descr="preencoded.png">    </p:cNvPr>
          <p:cNvPicPr>
            <a:picLocks noChangeAspect="1"/>
          </p:cNvPicPr>
          <p:nvPr/>
        </p:nvPicPr>
        <p:blipFill>
          <a:blip r:embed="rId3"/>
          <a:stretch>
            <a:fillRect/>
          </a:stretch>
        </p:blipFill>
        <p:spPr>
          <a:xfrm>
            <a:off x="5047488" y="3246120"/>
            <a:ext cx="4544568" cy="4544568"/>
          </a:xfrm>
          <a:prstGeom prst="rect">
            <a:avLst/>
          </a:prstGeom>
        </p:spPr>
      </p:pic>
      <p:pic>
        <p:nvPicPr>
          <p:cNvPr id="5" name="Image 3" descr="preencoded.png">    </p:cNvPr>
          <p:cNvPicPr>
            <a:picLocks noChangeAspect="1"/>
          </p:cNvPicPr>
          <p:nvPr/>
        </p:nvPicPr>
        <p:blipFill>
          <a:blip r:embed="rId4"/>
          <a:stretch>
            <a:fillRect/>
          </a:stretch>
        </p:blipFill>
        <p:spPr>
          <a:xfrm>
            <a:off x="5047488" y="3246120"/>
            <a:ext cx="4544568" cy="4544568"/>
          </a:xfrm>
          <a:prstGeom prst="rect">
            <a:avLst/>
          </a:prstGeom>
        </p:spPr>
      </p:pic>
      <p:sp>
        <p:nvSpPr>
          <p:cNvPr id="6" name="Text 0"/>
          <p:cNvSpPr/>
          <p:nvPr/>
        </p:nvSpPr>
        <p:spPr>
          <a:xfrm>
            <a:off x="5669280" y="5074920"/>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7" name="Text 1"/>
          <p:cNvSpPr/>
          <p:nvPr/>
        </p:nvSpPr>
        <p:spPr>
          <a:xfrm>
            <a:off x="832104" y="1746504"/>
            <a:ext cx="12984480" cy="713232"/>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This software provides essential features for tackling malaria transmission through advanced analytics, predictive modeling, and a user-friendly interface for healthcare professionals.</a:t>
            </a:r>
            <a:endParaRPr lang="en-US" sz="1850" dirty="0"/>
          </a:p>
        </p:txBody>
      </p:sp>
      <p:sp>
        <p:nvSpPr>
          <p:cNvPr id="8" name="Text 2"/>
          <p:cNvSpPr/>
          <p:nvPr/>
        </p:nvSpPr>
        <p:spPr>
          <a:xfrm>
            <a:off x="8257032" y="4123944"/>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9" name="Text 3"/>
          <p:cNvSpPr/>
          <p:nvPr/>
        </p:nvSpPr>
        <p:spPr>
          <a:xfrm>
            <a:off x="9710928" y="5961888"/>
            <a:ext cx="3986784"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User-Friendly Interface</a:t>
            </a:r>
            <a:endParaRPr lang="en-US" sz="2320" dirty="0"/>
          </a:p>
        </p:txBody>
      </p:sp>
      <p:sp>
        <p:nvSpPr>
          <p:cNvPr id="10" name="Text 4"/>
          <p:cNvSpPr/>
          <p:nvPr/>
        </p:nvSpPr>
        <p:spPr>
          <a:xfrm>
            <a:off x="832104" y="649224"/>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Software Features</a:t>
            </a:r>
            <a:endParaRPr lang="en-US" sz="4640" dirty="0"/>
          </a:p>
        </p:txBody>
      </p:sp>
      <p:sp>
        <p:nvSpPr>
          <p:cNvPr id="11" name="Text 5"/>
          <p:cNvSpPr/>
          <p:nvPr/>
        </p:nvSpPr>
        <p:spPr>
          <a:xfrm>
            <a:off x="950976" y="4471416"/>
            <a:ext cx="3511296" cy="420624"/>
          </a:xfrm>
          <a:prstGeom prst="rect">
            <a:avLst/>
          </a:prstGeom>
          <a:noFill/>
          <a:ln/>
        </p:spPr>
        <p:txBody>
          <a:bodyPr wrap="none" lIns="0" tIns="0" rIns="0" bIns="0" rtlCol="0" anchor="ctr"/>
          <a:lstStyle/>
          <a:p>
            <a:pPr algn="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Data Analytics</a:t>
            </a:r>
            <a:endParaRPr lang="en-US" sz="2320" dirty="0"/>
          </a:p>
        </p:txBody>
      </p:sp>
      <p:sp>
        <p:nvSpPr>
          <p:cNvPr id="12" name="Text 6"/>
          <p:cNvSpPr/>
          <p:nvPr/>
        </p:nvSpPr>
        <p:spPr>
          <a:xfrm>
            <a:off x="9710928" y="2980944"/>
            <a:ext cx="3986784"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Predictive Modeling</a:t>
            </a:r>
            <a:endParaRPr lang="en-US" sz="2320" dirty="0"/>
          </a:p>
        </p:txBody>
      </p:sp>
      <p:sp>
        <p:nvSpPr>
          <p:cNvPr id="13" name="Text 7"/>
          <p:cNvSpPr/>
          <p:nvPr/>
        </p:nvSpPr>
        <p:spPr>
          <a:xfrm>
            <a:off x="9710928" y="3657600"/>
            <a:ext cx="3986784" cy="1417320"/>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Employs machine learning algorithms to predict outbreaks based on environmental and historical data.</a:t>
            </a:r>
            <a:endParaRPr lang="en-US" sz="1850" dirty="0"/>
          </a:p>
        </p:txBody>
      </p:sp>
      <p:sp>
        <p:nvSpPr>
          <p:cNvPr id="14" name="Text 8"/>
          <p:cNvSpPr/>
          <p:nvPr/>
        </p:nvSpPr>
        <p:spPr>
          <a:xfrm>
            <a:off x="950976" y="5148072"/>
            <a:ext cx="3511296" cy="1417320"/>
          </a:xfrm>
          <a:prstGeom prst="rect">
            <a:avLst/>
          </a:prstGeom>
          <a:noFill/>
          <a:ln/>
        </p:spPr>
        <p:txBody>
          <a:bodyPr wrap="square" lIns="0" tIns="0" rIns="0" bIns="0" rtlCol="0" anchor="ctr"/>
          <a:lstStyle/>
          <a:p>
            <a:pPr algn="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The software utilizes advanced data analytics to monitor malaria transmission patterns and identify high-risk areas.</a:t>
            </a:r>
            <a:endParaRPr lang="en-US" sz="1850" dirty="0"/>
          </a:p>
        </p:txBody>
      </p:sp>
      <p:sp>
        <p:nvSpPr>
          <p:cNvPr id="15" name="Text 9"/>
          <p:cNvSpPr/>
          <p:nvPr/>
        </p:nvSpPr>
        <p:spPr>
          <a:xfrm>
            <a:off x="9710928" y="6638544"/>
            <a:ext cx="3986784" cy="1417320"/>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Features an intuitive interface designed for healthcare professionals for easy data entry and reporting.</a:t>
            </a:r>
            <a:endParaRPr lang="en-US" sz="1850" dirty="0"/>
          </a:p>
        </p:txBody>
      </p:sp>
      <p:sp>
        <p:nvSpPr>
          <p:cNvPr id="16" name="Text 10"/>
          <p:cNvSpPr/>
          <p:nvPr/>
        </p:nvSpPr>
        <p:spPr>
          <a:xfrm>
            <a:off x="7781544" y="6839712"/>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841248" y="2697480"/>
            <a:ext cx="457200" cy="493776"/>
          </a:xfrm>
          <a:prstGeom prst="rect">
            <a:avLst/>
          </a:prstGeom>
        </p:spPr>
      </p:pic>
      <p:pic>
        <p:nvPicPr>
          <p:cNvPr id="5" name="Image 3" descr="preencoded.png">    </p:cNvPr>
          <p:cNvPicPr>
            <a:picLocks noChangeAspect="1"/>
          </p:cNvPicPr>
          <p:nvPr/>
        </p:nvPicPr>
        <p:blipFill>
          <a:blip r:embed="rId4"/>
          <a:stretch>
            <a:fillRect/>
          </a:stretch>
        </p:blipFill>
        <p:spPr>
          <a:xfrm>
            <a:off x="5257800" y="2697480"/>
            <a:ext cx="457200" cy="493776"/>
          </a:xfrm>
          <a:prstGeom prst="rect">
            <a:avLst/>
          </a:prstGeom>
        </p:spPr>
      </p:pic>
      <p:pic>
        <p:nvPicPr>
          <p:cNvPr id="6" name="Image 4" descr="preencoded.png">    </p:cNvPr>
          <p:cNvPicPr>
            <a:picLocks noChangeAspect="1"/>
          </p:cNvPicPr>
          <p:nvPr/>
        </p:nvPicPr>
        <p:blipFill>
          <a:blip r:embed="rId5"/>
          <a:stretch>
            <a:fillRect/>
          </a:stretch>
        </p:blipFill>
        <p:spPr>
          <a:xfrm>
            <a:off x="9683496" y="2697480"/>
            <a:ext cx="457200" cy="493776"/>
          </a:xfrm>
          <a:prstGeom prst="rect">
            <a:avLst/>
          </a:prstGeom>
        </p:spPr>
      </p:pic>
      <p:sp>
        <p:nvSpPr>
          <p:cNvPr id="7" name="Text 0"/>
          <p:cNvSpPr/>
          <p:nvPr/>
        </p:nvSpPr>
        <p:spPr>
          <a:xfrm>
            <a:off x="1609344" y="2734056"/>
            <a:ext cx="3337560" cy="1243584"/>
          </a:xfrm>
          <a:prstGeom prst="rect">
            <a:avLst/>
          </a:prstGeom>
          <a:noFill/>
          <a:ln/>
        </p:spPr>
        <p:txBody>
          <a:bodyPr wrap="squar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Collaboration with Local Health Authorities</a:t>
            </a:r>
            <a:endParaRPr lang="en-US" sz="2320" dirty="0"/>
          </a:p>
        </p:txBody>
      </p:sp>
      <p:sp>
        <p:nvSpPr>
          <p:cNvPr id="8" name="Text 1"/>
          <p:cNvSpPr/>
          <p:nvPr/>
        </p:nvSpPr>
        <p:spPr>
          <a:xfrm>
            <a:off x="6035040" y="3291840"/>
            <a:ext cx="3337560" cy="2478024"/>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Comprehensive training will be provided to healthcare workers on using the software effectively, focusing on data interpretation and decision-making based on insights generated.</a:t>
            </a:r>
            <a:endParaRPr lang="en-US" sz="1850" dirty="0"/>
          </a:p>
        </p:txBody>
      </p:sp>
      <p:sp>
        <p:nvSpPr>
          <p:cNvPr id="9" name="Text 2"/>
          <p:cNvSpPr/>
          <p:nvPr/>
        </p:nvSpPr>
        <p:spPr>
          <a:xfrm>
            <a:off x="6035040" y="2734056"/>
            <a:ext cx="3337560"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Training Programs</a:t>
            </a:r>
            <a:endParaRPr lang="en-US" sz="2320" dirty="0"/>
          </a:p>
        </p:txBody>
      </p:sp>
      <p:sp>
        <p:nvSpPr>
          <p:cNvPr id="10" name="Text 3"/>
          <p:cNvSpPr/>
          <p:nvPr/>
        </p:nvSpPr>
        <p:spPr>
          <a:xfrm>
            <a:off x="10460736" y="2734056"/>
            <a:ext cx="3337560" cy="832104"/>
          </a:xfrm>
          <a:prstGeom prst="rect">
            <a:avLst/>
          </a:prstGeom>
          <a:noFill/>
          <a:ln/>
        </p:spPr>
        <p:txBody>
          <a:bodyPr wrap="squar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Community Engagement</a:t>
            </a:r>
            <a:endParaRPr lang="en-US" sz="2320" dirty="0"/>
          </a:p>
        </p:txBody>
      </p:sp>
      <p:sp>
        <p:nvSpPr>
          <p:cNvPr id="11" name="Text 4"/>
          <p:cNvSpPr/>
          <p:nvPr/>
        </p:nvSpPr>
        <p:spPr>
          <a:xfrm>
            <a:off x="996696" y="2770632"/>
            <a:ext cx="173736" cy="347472"/>
          </a:xfrm>
          <a:prstGeom prst="rect">
            <a:avLst/>
          </a:prstGeom>
          <a:noFill/>
          <a:ln/>
        </p:spPr>
        <p:txBody>
          <a:bodyPr wrap="none" lIns="0" tIns="0" rIns="0" bIns="0" rtlCol="0" anchor="ctr"/>
          <a:lstStyle/>
          <a:p>
            <a:pPr algn="ctr"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12" name="Text 5"/>
          <p:cNvSpPr/>
          <p:nvPr/>
        </p:nvSpPr>
        <p:spPr>
          <a:xfrm>
            <a:off x="5422392" y="2770632"/>
            <a:ext cx="173736" cy="347472"/>
          </a:xfrm>
          <a:prstGeom prst="rect">
            <a:avLst/>
          </a:prstGeom>
          <a:noFill/>
          <a:ln/>
        </p:spPr>
        <p:txBody>
          <a:bodyPr wrap="none" lIns="0" tIns="0" rIns="0" bIns="0" rtlCol="0" anchor="ctr"/>
          <a:lstStyle/>
          <a:p>
            <a:pPr algn="ctr"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13" name="Text 6"/>
          <p:cNvSpPr/>
          <p:nvPr/>
        </p:nvSpPr>
        <p:spPr>
          <a:xfrm>
            <a:off x="1609344" y="4114800"/>
            <a:ext cx="3337560" cy="2478024"/>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The software will be implemented in partnership with local health agencies to ensure it meets specific regional needs and integrates into existing healthcare systems.</a:t>
            </a:r>
            <a:endParaRPr lang="en-US" sz="1850" dirty="0"/>
          </a:p>
        </p:txBody>
      </p:sp>
      <p:sp>
        <p:nvSpPr>
          <p:cNvPr id="14" name="Text 7"/>
          <p:cNvSpPr/>
          <p:nvPr/>
        </p:nvSpPr>
        <p:spPr>
          <a:xfrm>
            <a:off x="9848088" y="2770632"/>
            <a:ext cx="173736" cy="347472"/>
          </a:xfrm>
          <a:prstGeom prst="rect">
            <a:avLst/>
          </a:prstGeom>
          <a:noFill/>
          <a:ln/>
        </p:spPr>
        <p:txBody>
          <a:bodyPr wrap="none" lIns="0" tIns="0" rIns="0" bIns="0" rtlCol="0" anchor="ctr"/>
          <a:lstStyle/>
          <a:p>
            <a:pPr algn="ctr"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
        <p:nvSpPr>
          <p:cNvPr id="15" name="Text 8"/>
          <p:cNvSpPr/>
          <p:nvPr/>
        </p:nvSpPr>
        <p:spPr>
          <a:xfrm>
            <a:off x="832104" y="1362456"/>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Implementation Strategies</a:t>
            </a:r>
            <a:endParaRPr lang="en-US" sz="4640" dirty="0"/>
          </a:p>
        </p:txBody>
      </p:sp>
      <p:sp>
        <p:nvSpPr>
          <p:cNvPr id="16" name="Text 9"/>
          <p:cNvSpPr/>
          <p:nvPr/>
        </p:nvSpPr>
        <p:spPr>
          <a:xfrm>
            <a:off x="10460736" y="3703320"/>
            <a:ext cx="3337560" cy="2130552"/>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Engaging local communities through awareness campaigns will foster cooperation and encourage participation in malaria prevention and control efforts.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1078992" y="4133088"/>
            <a:ext cx="3831336" cy="1773936"/>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The software is expected to enhance the management of malaria cases, leading to quicker response times and more effective treatment protocols.</a:t>
            </a:r>
            <a:endParaRPr lang="en-US" sz="1850" dirty="0"/>
          </a:p>
        </p:txBody>
      </p:sp>
      <p:sp>
        <p:nvSpPr>
          <p:cNvPr id="5" name="Text 1"/>
          <p:cNvSpPr/>
          <p:nvPr/>
        </p:nvSpPr>
        <p:spPr>
          <a:xfrm>
            <a:off x="5404104" y="4133088"/>
            <a:ext cx="3831336" cy="1773936"/>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By identifying and targeting high-risk areas, the software aims to significantly reduce malaria transmission rates and improve overall public health outcomes.</a:t>
            </a:r>
            <a:endParaRPr lang="en-US" sz="1850" dirty="0"/>
          </a:p>
        </p:txBody>
      </p:sp>
      <p:sp>
        <p:nvSpPr>
          <p:cNvPr id="6" name="Text 2"/>
          <p:cNvSpPr/>
          <p:nvPr/>
        </p:nvSpPr>
        <p:spPr>
          <a:xfrm>
            <a:off x="9729216" y="3163824"/>
            <a:ext cx="3831336" cy="832104"/>
          </a:xfrm>
          <a:prstGeom prst="rect">
            <a:avLst/>
          </a:prstGeom>
          <a:noFill/>
          <a:ln/>
        </p:spPr>
        <p:txBody>
          <a:bodyPr wrap="squar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Enhanced Reporting and Accountability</a:t>
            </a:r>
            <a:endParaRPr lang="en-US" sz="2320" dirty="0"/>
          </a:p>
        </p:txBody>
      </p:sp>
      <p:sp>
        <p:nvSpPr>
          <p:cNvPr id="7" name="Text 3"/>
          <p:cNvSpPr/>
          <p:nvPr/>
        </p:nvSpPr>
        <p:spPr>
          <a:xfrm>
            <a:off x="1078992" y="3163824"/>
            <a:ext cx="3831336" cy="832104"/>
          </a:xfrm>
          <a:prstGeom prst="rect">
            <a:avLst/>
          </a:prstGeom>
          <a:noFill/>
          <a:ln/>
        </p:spPr>
        <p:txBody>
          <a:bodyPr wrap="squar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Improved Disease Management</a:t>
            </a:r>
            <a:endParaRPr lang="en-US" sz="2320" dirty="0"/>
          </a:p>
        </p:txBody>
      </p:sp>
      <p:sp>
        <p:nvSpPr>
          <p:cNvPr id="8" name="Text 4"/>
          <p:cNvSpPr/>
          <p:nvPr/>
        </p:nvSpPr>
        <p:spPr>
          <a:xfrm>
            <a:off x="5404104" y="3163824"/>
            <a:ext cx="3831336" cy="832104"/>
          </a:xfrm>
          <a:prstGeom prst="rect">
            <a:avLst/>
          </a:prstGeom>
          <a:noFill/>
          <a:ln/>
        </p:spPr>
        <p:txBody>
          <a:bodyPr wrap="squar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Reduced Malaria Incidence</a:t>
            </a:r>
            <a:endParaRPr lang="en-US" sz="2320" dirty="0"/>
          </a:p>
        </p:txBody>
      </p:sp>
      <p:sp>
        <p:nvSpPr>
          <p:cNvPr id="9" name="Text 5"/>
          <p:cNvSpPr/>
          <p:nvPr/>
        </p:nvSpPr>
        <p:spPr>
          <a:xfrm>
            <a:off x="9729216" y="4133088"/>
            <a:ext cx="3831336" cy="1417320"/>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The software will streamline data reporting processes, improving transparency and accountability in malaria control initiatives.</a:t>
            </a:r>
            <a:endParaRPr lang="en-US" sz="1850" dirty="0"/>
          </a:p>
        </p:txBody>
      </p:sp>
      <p:sp>
        <p:nvSpPr>
          <p:cNvPr id="10" name="Text 6"/>
          <p:cNvSpPr/>
          <p:nvPr/>
        </p:nvSpPr>
        <p:spPr>
          <a:xfrm>
            <a:off x="832104" y="1938528"/>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Expected Outcomes</a:t>
            </a:r>
            <a:endParaRPr lang="en-US" sz="46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061704"/>
          </a:xfrm>
          <a:prstGeom prst="rect">
            <a:avLst/>
          </a:prstGeom>
        </p:spPr>
      </p:pic>
      <p:pic>
        <p:nvPicPr>
          <p:cNvPr id="3" name="Image 1" descr="preencoded.png">    </p:cNvPr>
          <p:cNvPicPr>
            <a:picLocks noChangeAspect="1"/>
          </p:cNvPicPr>
          <p:nvPr/>
        </p:nvPicPr>
        <p:blipFill>
          <a:blip r:embed="rId2"/>
          <a:stretch>
            <a:fillRect/>
          </a:stretch>
        </p:blipFill>
        <p:spPr>
          <a:xfrm>
            <a:off x="5047488" y="2807208"/>
            <a:ext cx="4544568" cy="4544568"/>
          </a:xfrm>
          <a:prstGeom prst="rect">
            <a:avLst/>
          </a:prstGeom>
        </p:spPr>
      </p:pic>
      <p:pic>
        <p:nvPicPr>
          <p:cNvPr id="4" name="Image 2" descr="preencoded.png">    </p:cNvPr>
          <p:cNvPicPr>
            <a:picLocks noChangeAspect="1"/>
          </p:cNvPicPr>
          <p:nvPr/>
        </p:nvPicPr>
        <p:blipFill>
          <a:blip r:embed="rId3"/>
          <a:stretch>
            <a:fillRect/>
          </a:stretch>
        </p:blipFill>
        <p:spPr>
          <a:xfrm>
            <a:off x="5047488" y="2807208"/>
            <a:ext cx="4544568" cy="4544568"/>
          </a:xfrm>
          <a:prstGeom prst="rect">
            <a:avLst/>
          </a:prstGeom>
        </p:spPr>
      </p:pic>
      <p:pic>
        <p:nvPicPr>
          <p:cNvPr id="5" name="Image 3" descr="preencoded.png">    </p:cNvPr>
          <p:cNvPicPr>
            <a:picLocks noChangeAspect="1"/>
          </p:cNvPicPr>
          <p:nvPr/>
        </p:nvPicPr>
        <p:blipFill>
          <a:blip r:embed="rId4"/>
          <a:stretch>
            <a:fillRect/>
          </a:stretch>
        </p:blipFill>
        <p:spPr>
          <a:xfrm>
            <a:off x="5047488" y="2807208"/>
            <a:ext cx="4544568" cy="4544568"/>
          </a:xfrm>
          <a:prstGeom prst="rect">
            <a:avLst/>
          </a:prstGeom>
        </p:spPr>
      </p:pic>
      <p:sp>
        <p:nvSpPr>
          <p:cNvPr id="6" name="Text 0"/>
          <p:cNvSpPr/>
          <p:nvPr/>
        </p:nvSpPr>
        <p:spPr>
          <a:xfrm>
            <a:off x="832104" y="649224"/>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Case Studies</a:t>
            </a:r>
            <a:endParaRPr lang="en-US" sz="4640" dirty="0"/>
          </a:p>
        </p:txBody>
      </p:sp>
      <p:sp>
        <p:nvSpPr>
          <p:cNvPr id="7" name="Text 1"/>
          <p:cNvSpPr/>
          <p:nvPr/>
        </p:nvSpPr>
        <p:spPr>
          <a:xfrm>
            <a:off x="950976" y="3502152"/>
            <a:ext cx="3511296" cy="420624"/>
          </a:xfrm>
          <a:prstGeom prst="rect">
            <a:avLst/>
          </a:prstGeom>
          <a:noFill/>
          <a:ln/>
        </p:spPr>
        <p:txBody>
          <a:bodyPr wrap="none" lIns="0" tIns="0" rIns="0" bIns="0" rtlCol="0" anchor="ctr"/>
          <a:lstStyle/>
          <a:p>
            <a:pPr algn="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Pilot Programs</a:t>
            </a:r>
            <a:endParaRPr lang="en-US" sz="2320" dirty="0"/>
          </a:p>
        </p:txBody>
      </p:sp>
      <p:sp>
        <p:nvSpPr>
          <p:cNvPr id="8" name="Text 2"/>
          <p:cNvSpPr/>
          <p:nvPr/>
        </p:nvSpPr>
        <p:spPr>
          <a:xfrm>
            <a:off x="8257032" y="3685032"/>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9" name="Text 3"/>
          <p:cNvSpPr/>
          <p:nvPr/>
        </p:nvSpPr>
        <p:spPr>
          <a:xfrm>
            <a:off x="9710928" y="5340096"/>
            <a:ext cx="3986784"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Lessons Learned</a:t>
            </a:r>
            <a:endParaRPr lang="en-US" sz="2320" dirty="0"/>
          </a:p>
        </p:txBody>
      </p:sp>
      <p:sp>
        <p:nvSpPr>
          <p:cNvPr id="10" name="Text 4"/>
          <p:cNvSpPr/>
          <p:nvPr/>
        </p:nvSpPr>
        <p:spPr>
          <a:xfrm>
            <a:off x="5669280" y="4636008"/>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11" name="Text 5"/>
          <p:cNvSpPr/>
          <p:nvPr/>
        </p:nvSpPr>
        <p:spPr>
          <a:xfrm>
            <a:off x="7781544" y="6400800"/>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
        <p:nvSpPr>
          <p:cNvPr id="12" name="Text 6"/>
          <p:cNvSpPr/>
          <p:nvPr/>
        </p:nvSpPr>
        <p:spPr>
          <a:xfrm>
            <a:off x="9710928" y="2688336"/>
            <a:ext cx="3986784" cy="1773936"/>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Testimonials from healthcare workers using the software highlight its positive impact on their ability to track and respond to malaria cases, improving patient outcomes.</a:t>
            </a:r>
            <a:endParaRPr lang="en-US" sz="1850" dirty="0"/>
          </a:p>
        </p:txBody>
      </p:sp>
      <p:sp>
        <p:nvSpPr>
          <p:cNvPr id="13" name="Text 7"/>
          <p:cNvSpPr/>
          <p:nvPr/>
        </p:nvSpPr>
        <p:spPr>
          <a:xfrm>
            <a:off x="9710928" y="6016752"/>
            <a:ext cx="3986784" cy="2130552"/>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Key takeaways from pilot programs include the importance of community involvement and the need for continuous adaptation of the software to meet evolving challenges.</a:t>
            </a:r>
            <a:endParaRPr lang="en-US" sz="1850" dirty="0"/>
          </a:p>
        </p:txBody>
      </p:sp>
      <p:sp>
        <p:nvSpPr>
          <p:cNvPr id="14" name="Text 8"/>
          <p:cNvSpPr/>
          <p:nvPr/>
        </p:nvSpPr>
        <p:spPr>
          <a:xfrm>
            <a:off x="950976" y="4178808"/>
            <a:ext cx="3511296" cy="2478024"/>
          </a:xfrm>
          <a:prstGeom prst="rect">
            <a:avLst/>
          </a:prstGeom>
          <a:noFill/>
          <a:ln/>
        </p:spPr>
        <p:txBody>
          <a:bodyPr wrap="square" lIns="0" tIns="0" rIns="0" bIns="0" rtlCol="0" anchor="ctr"/>
          <a:lstStyle/>
          <a:p>
            <a:pPr algn="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Initial pilot programs in select African regions have demonstrated the software's effectiveness in reducing malaria cases by up to 30% within the first year of implementation.</a:t>
            </a:r>
            <a:endParaRPr lang="en-US" sz="1850" dirty="0"/>
          </a:p>
        </p:txBody>
      </p:sp>
      <p:sp>
        <p:nvSpPr>
          <p:cNvPr id="15" name="Text 9"/>
          <p:cNvSpPr/>
          <p:nvPr/>
        </p:nvSpPr>
        <p:spPr>
          <a:xfrm>
            <a:off x="9710928" y="2011680"/>
            <a:ext cx="3986784"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Success Stories</a:t>
            </a:r>
            <a:endParaRPr lang="en-US" sz="23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513064"/>
          </a:xfrm>
          <a:prstGeom prst="rect">
            <a:avLst/>
          </a:prstGeom>
        </p:spPr>
      </p:pic>
      <p:pic>
        <p:nvPicPr>
          <p:cNvPr id="3" name="Image 1" descr="preencoded.png">    </p:cNvPr>
          <p:cNvPicPr>
            <a:picLocks noChangeAspect="1"/>
          </p:cNvPicPr>
          <p:nvPr/>
        </p:nvPicPr>
        <p:blipFill>
          <a:blip r:embed="rId2"/>
          <a:stretch>
            <a:fillRect/>
          </a:stretch>
        </p:blipFill>
        <p:spPr>
          <a:xfrm>
            <a:off x="960120" y="1874520"/>
            <a:ext cx="3831336" cy="2532888"/>
          </a:xfrm>
          <a:prstGeom prst="rect">
            <a:avLst/>
          </a:prstGeom>
        </p:spPr>
      </p:pic>
      <p:pic>
        <p:nvPicPr>
          <p:cNvPr id="4" name="Image 2" descr="preencoded.png">    </p:cNvPr>
          <p:cNvPicPr>
            <a:picLocks noChangeAspect="1"/>
          </p:cNvPicPr>
          <p:nvPr/>
        </p:nvPicPr>
        <p:blipFill>
          <a:blip r:embed="rId3"/>
          <a:stretch>
            <a:fillRect/>
          </a:stretch>
        </p:blipFill>
        <p:spPr>
          <a:xfrm>
            <a:off x="9848088" y="1874520"/>
            <a:ext cx="3831336" cy="2532888"/>
          </a:xfrm>
          <a:prstGeom prst="rect">
            <a:avLst/>
          </a:prstGeom>
        </p:spPr>
      </p:pic>
      <p:pic>
        <p:nvPicPr>
          <p:cNvPr id="5" name="Image 3" descr="preencoded.png">    </p:cNvPr>
          <p:cNvPicPr>
            <a:picLocks noChangeAspect="1"/>
          </p:cNvPicPr>
          <p:nvPr/>
        </p:nvPicPr>
        <p:blipFill>
          <a:blip r:embed="rId4"/>
          <a:stretch>
            <a:fillRect/>
          </a:stretch>
        </p:blipFill>
        <p:spPr>
          <a:xfrm>
            <a:off x="5404104" y="1874520"/>
            <a:ext cx="3831336" cy="2532888"/>
          </a:xfrm>
          <a:prstGeom prst="rect">
            <a:avLst/>
          </a:prstGeom>
        </p:spPr>
      </p:pic>
      <p:sp>
        <p:nvSpPr>
          <p:cNvPr id="6" name="Text 0"/>
          <p:cNvSpPr/>
          <p:nvPr/>
        </p:nvSpPr>
        <p:spPr>
          <a:xfrm>
            <a:off x="5404104" y="4636008"/>
            <a:ext cx="3831336" cy="832104"/>
          </a:xfrm>
          <a:prstGeom prst="rect">
            <a:avLst/>
          </a:prstGeom>
          <a:noFill/>
          <a:ln/>
        </p:spPr>
        <p:txBody>
          <a:bodyPr wrap="square" lIns="0" tIns="0" rIns="0" bIns="0" rtlCol="0" anchor="ctr"/>
          <a:lstStyle/>
          <a:p>
            <a:pPr algn="ct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Integration with Other Health Systems</a:t>
            </a:r>
            <a:endParaRPr lang="en-US" sz="2320" dirty="0"/>
          </a:p>
        </p:txBody>
      </p:sp>
      <p:sp>
        <p:nvSpPr>
          <p:cNvPr id="7" name="Text 1"/>
          <p:cNvSpPr/>
          <p:nvPr/>
        </p:nvSpPr>
        <p:spPr>
          <a:xfrm>
            <a:off x="960120" y="4636008"/>
            <a:ext cx="3831336" cy="420624"/>
          </a:xfrm>
          <a:prstGeom prst="rect">
            <a:avLst/>
          </a:prstGeom>
          <a:noFill/>
          <a:ln/>
        </p:spPr>
        <p:txBody>
          <a:bodyPr wrap="none" lIns="0" tIns="0" rIns="0" bIns="0" rtlCol="0" anchor="ctr"/>
          <a:lstStyle/>
          <a:p>
            <a:pPr algn="ct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Scalability Plans</a:t>
            </a:r>
            <a:endParaRPr lang="en-US" sz="2320" dirty="0"/>
          </a:p>
        </p:txBody>
      </p:sp>
      <p:sp>
        <p:nvSpPr>
          <p:cNvPr id="8" name="Text 2"/>
          <p:cNvSpPr/>
          <p:nvPr/>
        </p:nvSpPr>
        <p:spPr>
          <a:xfrm>
            <a:off x="9848088" y="4636008"/>
            <a:ext cx="3831336" cy="832104"/>
          </a:xfrm>
          <a:prstGeom prst="rect">
            <a:avLst/>
          </a:prstGeom>
          <a:noFill/>
          <a:ln/>
        </p:spPr>
        <p:txBody>
          <a:bodyPr wrap="square" lIns="0" tIns="0" rIns="0" bIns="0" rtlCol="0" anchor="ctr"/>
          <a:lstStyle/>
          <a:p>
            <a:pPr algn="ct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Continuous Improvement</a:t>
            </a:r>
            <a:endParaRPr lang="en-US" sz="2320" dirty="0"/>
          </a:p>
        </p:txBody>
      </p:sp>
      <p:sp>
        <p:nvSpPr>
          <p:cNvPr id="9" name="Text 3"/>
          <p:cNvSpPr/>
          <p:nvPr/>
        </p:nvSpPr>
        <p:spPr>
          <a:xfrm>
            <a:off x="832104" y="649224"/>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Future Directions</a:t>
            </a:r>
            <a:endParaRPr lang="en-US" sz="4640" dirty="0"/>
          </a:p>
        </p:txBody>
      </p:sp>
      <p:sp>
        <p:nvSpPr>
          <p:cNvPr id="10" name="Text 4"/>
          <p:cNvSpPr/>
          <p:nvPr/>
        </p:nvSpPr>
        <p:spPr>
          <a:xfrm>
            <a:off x="960120" y="5193792"/>
            <a:ext cx="3831336" cy="2130552"/>
          </a:xfrm>
          <a:prstGeom prst="rect">
            <a:avLst/>
          </a:prstGeom>
          <a:noFill/>
          <a:ln/>
        </p:spPr>
        <p:txBody>
          <a:bodyPr wrap="square" lIns="0" tIns="0" rIns="0" bIns="0" rtlCol="0" anchor="ctr"/>
          <a:lstStyle/>
          <a:p>
            <a:pPr algn="ct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Future initiatives aim to scale the software across multiple African countries, tailoring features to local needs and enhancing its adaptability to various healthcare settings.</a:t>
            </a:r>
            <a:endParaRPr lang="en-US" sz="1850" dirty="0"/>
          </a:p>
        </p:txBody>
      </p:sp>
      <p:sp>
        <p:nvSpPr>
          <p:cNvPr id="11" name="Text 5"/>
          <p:cNvSpPr/>
          <p:nvPr/>
        </p:nvSpPr>
        <p:spPr>
          <a:xfrm>
            <a:off x="9848088" y="5605272"/>
            <a:ext cx="3831336" cy="2130552"/>
          </a:xfrm>
          <a:prstGeom prst="rect">
            <a:avLst/>
          </a:prstGeom>
          <a:noFill/>
          <a:ln/>
        </p:spPr>
        <p:txBody>
          <a:bodyPr wrap="square" lIns="0" tIns="0" rIns="0" bIns="0" rtlCol="0" anchor="ctr"/>
          <a:lstStyle/>
          <a:p>
            <a:pPr algn="ct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Ongoing updates and improvements will be based on user feedback and advances in technology, ensuring the software remains effective and relevant in the fight against malaria.</a:t>
            </a:r>
            <a:endParaRPr lang="en-US" sz="1850" dirty="0"/>
          </a:p>
        </p:txBody>
      </p:sp>
      <p:sp>
        <p:nvSpPr>
          <p:cNvPr id="12" name="Text 6"/>
          <p:cNvSpPr/>
          <p:nvPr/>
        </p:nvSpPr>
        <p:spPr>
          <a:xfrm>
            <a:off x="5404104" y="5605272"/>
            <a:ext cx="3831336" cy="1773936"/>
          </a:xfrm>
          <a:prstGeom prst="rect">
            <a:avLst/>
          </a:prstGeom>
          <a:noFill/>
          <a:ln/>
        </p:spPr>
        <p:txBody>
          <a:bodyPr wrap="square" lIns="0" tIns="0" rIns="0" bIns="0" rtlCol="0" anchor="ctr"/>
          <a:lstStyle/>
          <a:p>
            <a:pPr algn="ct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Efforts will be made to integrate the software with existing health information systems, allowing for a more comprehensive approach to disease management.</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7443216" y="3410712"/>
            <a:ext cx="6327648" cy="2258568"/>
          </a:xfrm>
          <a:prstGeom prst="rect">
            <a:avLst/>
          </a:prstGeom>
        </p:spPr>
      </p:pic>
      <p:pic>
        <p:nvPicPr>
          <p:cNvPr id="5" name="Image 3" descr="preencoded.png">    </p:cNvPr>
          <p:cNvPicPr>
            <a:picLocks noChangeAspect="1"/>
          </p:cNvPicPr>
          <p:nvPr/>
        </p:nvPicPr>
        <p:blipFill>
          <a:blip r:embed="rId4"/>
          <a:stretch>
            <a:fillRect/>
          </a:stretch>
        </p:blipFill>
        <p:spPr>
          <a:xfrm>
            <a:off x="841248" y="3410712"/>
            <a:ext cx="6327648" cy="2258568"/>
          </a:xfrm>
          <a:prstGeom prst="rect">
            <a:avLst/>
          </a:prstGeom>
        </p:spPr>
      </p:pic>
      <p:sp>
        <p:nvSpPr>
          <p:cNvPr id="6" name="Text 0"/>
          <p:cNvSpPr/>
          <p:nvPr/>
        </p:nvSpPr>
        <p:spPr>
          <a:xfrm>
            <a:off x="832104" y="2313432"/>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Conclusion on the Fight Against Malaria</a:t>
            </a:r>
            <a:endParaRPr lang="en-US" sz="4640" dirty="0"/>
          </a:p>
        </p:txBody>
      </p:sp>
      <p:sp>
        <p:nvSpPr>
          <p:cNvPr id="7" name="Text 1"/>
          <p:cNvSpPr/>
          <p:nvPr/>
        </p:nvSpPr>
        <p:spPr>
          <a:xfrm>
            <a:off x="1097280" y="4105656"/>
            <a:ext cx="5843016" cy="1417320"/>
          </a:xfrm>
          <a:prstGeom prst="rect">
            <a:avLst/>
          </a:prstGeom>
          <a:noFill/>
          <a:ln/>
        </p:spPr>
        <p:txBody>
          <a:bodyPr wrap="square" lIns="0" tIns="0" rIns="0" bIns="0" rtlCol="0" anchor="ctr"/>
          <a:lstStyle/>
          <a:p>
            <a:pPr algn="ct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The fight against malaria requires innovative solutions like this software. Collaboration among governments, healthcare providers, and communities is essential to maximize impact and achieve eradication goals.</a:t>
            </a:r>
            <a:endParaRPr lang="en-US" sz="1850" dirty="0"/>
          </a:p>
        </p:txBody>
      </p:sp>
      <p:sp>
        <p:nvSpPr>
          <p:cNvPr id="8" name="Text 2"/>
          <p:cNvSpPr/>
          <p:nvPr/>
        </p:nvSpPr>
        <p:spPr>
          <a:xfrm>
            <a:off x="7699248" y="4105656"/>
            <a:ext cx="5843016" cy="1417320"/>
          </a:xfrm>
          <a:prstGeom prst="rect">
            <a:avLst/>
          </a:prstGeom>
          <a:noFill/>
          <a:ln/>
        </p:spPr>
        <p:txBody>
          <a:bodyPr wrap="square" lIns="0" tIns="0" rIns="0" bIns="0" rtlCol="0" anchor="ctr"/>
          <a:lstStyle/>
          <a:p>
            <a:pPr algn="ct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With continued investment in technology and healthcare infrastructure, there is potential for a malaria-free Africa, improving the quality of life and economic stability for millions.</a:t>
            </a:r>
            <a:endParaRPr lang="en-US" sz="1850" dirty="0"/>
          </a:p>
        </p:txBody>
      </p:sp>
      <p:sp>
        <p:nvSpPr>
          <p:cNvPr id="9" name="Text 3"/>
          <p:cNvSpPr/>
          <p:nvPr/>
        </p:nvSpPr>
        <p:spPr>
          <a:xfrm>
            <a:off x="7699248" y="3547872"/>
            <a:ext cx="5843016" cy="420624"/>
          </a:xfrm>
          <a:prstGeom prst="rect">
            <a:avLst/>
          </a:prstGeom>
          <a:noFill/>
          <a:ln/>
        </p:spPr>
        <p:txBody>
          <a:bodyPr wrap="none" lIns="0" tIns="0" rIns="0" bIns="0" rtlCol="0" anchor="ctr"/>
          <a:lstStyle/>
          <a:p>
            <a:pPr algn="ct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Vision for the Future</a:t>
            </a:r>
            <a:endParaRPr lang="en-US" sz="2320" dirty="0"/>
          </a:p>
        </p:txBody>
      </p:sp>
      <p:sp>
        <p:nvSpPr>
          <p:cNvPr id="10" name="Text 4"/>
          <p:cNvSpPr/>
          <p:nvPr/>
        </p:nvSpPr>
        <p:spPr>
          <a:xfrm>
            <a:off x="1097280" y="3547872"/>
            <a:ext cx="5843016" cy="420624"/>
          </a:xfrm>
          <a:prstGeom prst="rect">
            <a:avLst/>
          </a:prstGeom>
          <a:noFill/>
          <a:ln/>
        </p:spPr>
        <p:txBody>
          <a:bodyPr wrap="none" lIns="0" tIns="0" rIns="0" bIns="0" rtlCol="0" anchor="ctr"/>
          <a:lstStyle/>
          <a:p>
            <a:pPr algn="ct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Call to Action</a:t>
            </a:r>
            <a:endParaRPr lang="en-US" sz="23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2025-07-11T19:05:22Z</dcterms:created>
  <dcterms:modified xsi:type="dcterms:W3CDTF">2025-07-11T19:05:22Z</dcterms:modified>
</cp:coreProperties>
</file>